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2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46AA-DCA9-4BEB-9F67-CBAA500C02BA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13AB-22E5-4990-8F97-9A86846AE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D55A-5EF0-4283-B656-9EDD4781E2DB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A4A7-4CB4-4CDB-B32E-7F89DC29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D6FD-6DDC-4485-BAC5-5F11067F1DC6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C440-A7AE-418D-A520-DC310EB3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5809-105E-46BE-9A99-7DC5469192CD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97F7-31BB-4525-B3BA-78E7AE953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2EED-D245-49FA-AD2A-CA4E220E4D91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D23E-39E6-4347-993D-832FFE99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2FE2-6E02-40CB-87A5-FC4173838FBF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2279-486A-40FB-A5C8-4351A6F66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D2C6-F628-4562-A249-6439E396FA04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FDBD-C4FE-43CD-8236-D7D93725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752E-0AAB-4899-A291-0ABD03769A92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88BC-C463-4BF4-B208-F9477092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BCE4-71B8-4229-9A8C-134DF3C6367E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03B3-DB6E-4510-B0D8-DB5305E7C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8B98-4518-4C19-990A-C5620366D905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6525-6307-4B61-928E-A997F4D18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4EC7-D853-4FA7-9FDD-4CBD17C60F20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1736-9878-4A1B-B973-E42D7832E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987E9-D88A-4BC6-B75A-2AACD72FA3F8}" type="datetimeFigureOut">
              <a:rPr lang="ru-RU"/>
              <a:pPr>
                <a:defRPr/>
              </a:pPr>
              <a:t>04.08.2016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651647-1328-4768-954E-73E0A5BF5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fleader.ru/files/4/697a4d8acfea802d044d8291a3c64686.html_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07592"/>
            <a:ext cx="5419725" cy="353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3058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Лекция 2. ВОЗРАСТНЫЕ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ПЕРИОДЫ ПЛОДОВЫХ РАСТЕНИЙ.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БИОЛОГИЧЕСКИЕ ОСОБЕННОСТИ И ЗАДАЧИ АГРОТЕХНИКИ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91071"/>
            <a:ext cx="54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10. Период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плодоношения и роста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103140"/>
            <a:ext cx="8712968" cy="448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Продолжается от наступления устойчивого плодоношения дерева до наивысших урожаев.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Биологические особенности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В этот период прогрессивно увеличивается количество обрастающих (плодовых) частей, повышается урожай – при одновременном заметном ослаблении приростов по периферии кроны с переключением их в сильные плодовые части. Растения плодоносят регулярно, образуя плоды высоких товарных качеств. Это наиболее продуктивный период жизни растений.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Обрастающие ветки и скелетные ветви отвисают под тяжестью урожая, то есть происходит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самоизреживание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крон, что улучшает условия использования воздушно-световой среды. Часть старых ветвей отмирает. У некоторых сортов, главным образом семечковых, выявляется возрастающая тенденция к периодичности плодоношения, особенно к концу периода.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504" y="1037049"/>
            <a:ext cx="64807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Создание наиболее благоприятных условий почвенного и воздушно-светового питания всех частей дерева, в том числе обрастающих веток внутри кроны. Уход за урожаем.</a:t>
            </a:r>
          </a:p>
          <a:p>
            <a:pPr marL="0" marR="0" lvl="0" indent="5715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Установление оптимального продуктивного объема кроны на основе учета биологических характеристик различных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сорто-подвойных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сочетаний. </a:t>
            </a:r>
          </a:p>
          <a:p>
            <a:pPr indent="571500" algn="just" eaLnBrk="0" hangingPunct="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Times New Roman"/>
              </a:rPr>
              <a:t>Систематическое омолаживание крон в целях обновления скелетных веток в намеченном объеме кроны и образования на них новых обрастающих (плодовых) веточек на смену отмирающим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Times New Roman"/>
              </a:rPr>
              <a:t>.</a:t>
            </a:r>
          </a:p>
          <a:p>
            <a:pPr indent="571500" algn="just" eaLnBrk="0" hangingPunct="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Times New Roman"/>
              </a:rPr>
              <a:t>Благоприятные условия освещения создают укорачиванием или полным удалением ветвей, </a:t>
            </a:r>
            <a:r>
              <a:rPr lang="ru-RU" dirty="0" err="1" smtClean="0">
                <a:solidFill>
                  <a:srgbClr val="002060"/>
                </a:solidFill>
                <a:latin typeface="+mn-lt"/>
                <a:ea typeface="Times New Roman"/>
              </a:rPr>
              <a:t>загущающих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Times New Roman"/>
              </a:rPr>
              <a:t> крону. Обрезкой создают такую крону, при которой обеспечивается высокий уровень воздушно-светового питания обрастающих частей не только на периферии, но и внутри ее. </a:t>
            </a:r>
            <a:endParaRPr lang="ru-RU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indent="571500" algn="just" eaLnBrk="0" hangingPunct="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Общая цель применения комплекса агротехнических приемов по уходу за садами в этот период — максимальное продление его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11. Задачи агротехники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555" name="Picture 3" descr="http://asprus.ru/blog/wp-content/gallery/p25717/1.jpg?6c2e35"/>
          <p:cNvPicPr>
            <a:picLocks noChangeAspect="1" noChangeArrowheads="1"/>
          </p:cNvPicPr>
          <p:nvPr/>
        </p:nvPicPr>
        <p:blipFill>
          <a:blip r:embed="rId2" cstate="print"/>
          <a:srcRect r="40746"/>
          <a:stretch>
            <a:fillRect/>
          </a:stretch>
        </p:blipFill>
        <p:spPr bwMode="auto">
          <a:xfrm>
            <a:off x="6660232" y="809624"/>
            <a:ext cx="2483768" cy="593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55" y="548680"/>
            <a:ext cx="4279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12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 Период плодоношения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56895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       Характеризуется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максимальными урожаями плодовых деревьев в очередные (урожайные) годы и резко выраженной периодичностью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indent="355600" algn="just"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+mn-lt"/>
              </a:rPr>
              <a:t>Биологические особенности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— достижение деревьями максимальных размеров,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обвисание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основных ветвей, сильное ослабление и полное прекращение поступательного роста скелетных частей и появление скелетной поросли. 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indent="3556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Наступает максимальный уровень продуктивности культуры. 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602" name="Picture 2" descr="http://asprus.ru/blog/wp-content/gallery/sovremennye-texnologii-vyrashhivaniya-posadochnogo-materiala-yabloni/slide0003_image010.jpg?6c2e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212976"/>
            <a:ext cx="6372200" cy="35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s-media-cache-ak0.pinimg.com/736x/83/63/e4/8363e474fdff528815dbf023305b3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00" y="3240360"/>
            <a:ext cx="39529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3104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13.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Задачи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агротехники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2808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Обеспечение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умеренно сильного поступательного роста дерева и умеренного ежегодного плодоношения. Это достигается омолаживающей обрезкой в сочетании с усиленным уходом за деревом и почвой путем нормирования плодовой древесины, цветков и плодов, высоким уровнем почвенного и воздушно-светового питания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- В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тех случаях, когда после омолаживающей обрезки образуется чрезмерно большое количество плодов, проводят нормирование их химическими средствами через 2-3 недели после окончания цветения.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образования полноценного урожая необходимо обеспечить перекрестное опыление цветков первого дня распускания и ограничить опыление цветков в последующие дни распускания. 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Необходимо проводить защитные мероприятия от поражения деревьев вредителями и болезнями, снижение высоты кроны, ограничение ее ширины и сохранение запроектированных световых коридоров, если это не было сделано раньше; поддерживать открытой, хорошо освещенной верхнюю и внутреннюю части кроны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4578" name="Picture 2" descr="http://yard.hozvo.ru/storage/bitrix/upload/iblock/0fb/obrez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2008"/>
            <a:ext cx="406794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14. Период угасающего плодоношения, усыхания и роста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538802"/>
            <a:ext cx="864096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Биологические особенности.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Это период постепенного затухания жизнедеятельности дерева: в нем процессы старения и отмирания преобладают над обновлением. Продолжается отмирание скелетных сучьев, включая первые порядки, обрастающих веток и оголение основных ветвей. Листовой полог выносится на периферию кроны, которая становится зоной плодоношения. Урожаи снижаются, но качество плодов становится лучше, чем в предыдущем возрастном периоде.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Вместо поступательного роста дерева проявляется отступающий характер роста — образование поросли из спящих почек в средней и нижней, зонах скелетных сучьев.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Дальнейшее угасание жизненных процессов характеризуется отмиранием части или всего дерева. При отмирании надземной части у некоторых деревьев образуется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пневая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корневая поросль, которая затем переходит на собственные корни. Начинается новый цикл индивидуального развития таких растений.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6627" name="Picture 3" descr="http://landshaft21.ru/obrezk2.jpg"/>
          <p:cNvPicPr>
            <a:picLocks noChangeAspect="1" noChangeArrowheads="1"/>
          </p:cNvPicPr>
          <p:nvPr/>
        </p:nvPicPr>
        <p:blipFill>
          <a:blip r:embed="rId2" cstate="print"/>
          <a:srcRect b="20047"/>
          <a:stretch>
            <a:fillRect/>
          </a:stretch>
        </p:blipFill>
        <p:spPr bwMode="auto">
          <a:xfrm>
            <a:off x="1691680" y="4437112"/>
            <a:ext cx="5832648" cy="2391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3682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15. </a:t>
            </a:r>
            <a:r>
              <a:rPr lang="ru-RU" sz="2400" b="1" u="sng" dirty="0" smtClean="0">
                <a:solidFill>
                  <a:srgbClr val="002060"/>
                </a:solidFill>
                <a:latin typeface="+mn-lt"/>
              </a:rPr>
              <a:t>Задачи </a:t>
            </a:r>
            <a:r>
              <a:rPr lang="ru-RU" sz="2400" b="1" u="sng" dirty="0" smtClean="0">
                <a:solidFill>
                  <a:srgbClr val="002060"/>
                </a:solidFill>
                <a:latin typeface="+mn-lt"/>
              </a:rPr>
              <a:t>агротехники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1124744"/>
            <a:ext cx="88204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В зависимости от состояния насаждений проводят омолаживание крон укорачиванием ветвей по внутренней границе листового полога или на сильную поросль. В условиях интенсивного ведения садоводства содержание садов в этом возрастном периоде, как правило, экономически нецелесообразно, поэтому их раскорчевывают и закладывают сады современных конструкций.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0" name="Picture 2" descr="http://lifeisgreat.ru/sites/default/files/pruning2.jpg"/>
          <p:cNvPicPr>
            <a:picLocks noChangeAspect="1" noChangeArrowheads="1"/>
          </p:cNvPicPr>
          <p:nvPr/>
        </p:nvPicPr>
        <p:blipFill>
          <a:blip r:embed="rId2" cstate="print"/>
          <a:srcRect t="11234"/>
          <a:stretch>
            <a:fillRect/>
          </a:stretch>
        </p:blipFill>
        <p:spPr bwMode="auto">
          <a:xfrm>
            <a:off x="651965" y="3212976"/>
            <a:ext cx="7952483" cy="35480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56792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План: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Период роста вегетативных частей дерева.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Период роста и плодоношения.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Период плодоношения и роста.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Период плодоношения.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Период угасающего плодоношения, усыхания и роста.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027" name="Picture 3" descr="http://earth-chronicles.ru/Con_news7/313108_198738666865274_13139611026-jSC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207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923928" y="613137"/>
            <a:ext cx="5040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3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Главные этапы жизнедеятельности плодовых растений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П.Г. </a:t>
            </a:r>
            <a:r>
              <a:rPr lang="ru-RU" sz="2000" b="1" dirty="0" err="1">
                <a:solidFill>
                  <a:srgbClr val="002060"/>
                </a:solidFill>
                <a:latin typeface="Constantia" pitchFamily="18" charset="0"/>
              </a:rPr>
              <a:t>Шитту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11960" y="1772816"/>
            <a:ext cx="45045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Первый этап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– усиленного развития вегетативных частей, когда дерево особенно ускоренно развивает скелетные части надземной и корневой системы.</a:t>
            </a:r>
          </a:p>
          <a:p>
            <a:pPr algn="just"/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Второй этап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– когда дерево отличается наиболее обильным плодоношением при почти полном затухании поступательного роста.</a:t>
            </a:r>
          </a:p>
          <a:p>
            <a:pPr algn="just"/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Третий этап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– массового усыхания на дереве скелетных частей с одновременным возникновением новых сильных приростов на старых частях кроны и даже на стволах.</a:t>
            </a:r>
          </a:p>
        </p:txBody>
      </p:sp>
      <p:pic>
        <p:nvPicPr>
          <p:cNvPr id="8194" name="Picture 2" descr="Sheet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8" y="1026368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611560" y="428625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Периоды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онтогенетического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развития плодовых растений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 П.Г.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</a:rPr>
              <a:t>Шитту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170" name="Picture 2" descr="https://thumbs.dreamstime.com/z/%D1%80%D0%BE%D1%81%D1%82-%D0%B5%D1%80%D0%B5%D0%B2%D0%B0-52530394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775662" y="2924944"/>
            <a:ext cx="5368338" cy="3600400"/>
          </a:xfrm>
          <a:prstGeom prst="rect">
            <a:avLst/>
          </a:prstGeom>
          <a:noFill/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520" y="1772816"/>
            <a:ext cx="407193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роста вегетативных частей;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роста и плодоношения;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плодоношения и роста;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плодоношения;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плодоношения и усыхания;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усыхания, плодоношения и роста;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усыхания, роста и плодоношения;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8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усыхания и роста;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–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501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5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Периоды роста плодовых растений по биологическим и хозяйственным  показателям: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13" y="1412776"/>
            <a:ext cx="8736175" cy="36724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5259397"/>
            <a:ext cx="8572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— роста вегетативных частей;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роста и плодоношения;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плодоношения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роста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плодоношения;  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угасающего   плодоношения,   усыхания   и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роста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(пунктиром — зона 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изреживания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веток,    сплошной    линией — примерные границы укорачивания ветвей).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714375" y="428625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1. Период роста вегетативных частей дерева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28625" y="1052736"/>
            <a:ext cx="8358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Охватывает развитие юного растения, начиная от семени и кончая появлением на молодом дереве первых плодов. В зависимости от биологических особенностей пород, сортов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сорто-подвойных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сочетаний этот период заканчивается для вишни и персика на 2-3-й год, для большинства сортов яблони и груши, привитых на сильнорослом подвое — на 5-8-й год, для тех же сортов, но привитых на вегетативно размножаемые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полукарликовые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подвои (М7, ММ106, ММ102, 1-48-41, 54-118) — на 3-4-й год, на карликовые (М8, М9,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парадизку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краснолистную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257 и 146) — на 2-3-й год.</a:t>
            </a:r>
          </a:p>
        </p:txBody>
      </p:sp>
      <p:pic>
        <p:nvPicPr>
          <p:cNvPr id="5124" name="Picture 4" descr="http://vnevestah.ru/wp-content/uploads/2014/11/wedding.tree_.brown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288476"/>
            <a:ext cx="2376264" cy="2552283"/>
          </a:xfrm>
          <a:prstGeom prst="rect">
            <a:avLst/>
          </a:prstGeom>
          <a:noFill/>
        </p:spPr>
      </p:pic>
      <p:pic>
        <p:nvPicPr>
          <p:cNvPr id="5126" name="Picture 6" descr="http://img.lenagold.ru/d/der/derev1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2156753" cy="267096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419872" y="5373216"/>
            <a:ext cx="1656184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42939" y="260648"/>
            <a:ext cx="364102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7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  <a:latin typeface="Constantia" pitchFamily="18" charset="0"/>
              </a:rPr>
              <a:t>Задачи агротехники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51520" y="836712"/>
            <a:ext cx="475252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Обеспечение высокой приживаемости и умеренно сильного роста растений в саду, включая сорта типа 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спур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и привитые на слабо- и 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среднерослых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подвоях.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Создаваемые формы крон в различных конструкциях садов должны быть не только высокопродуктивными, но  и  рассчитанными   на   механизированную обрезку и уборку урожая.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Обобщающей задачей агротехники в 1-й возрастной период является максимальное сокращение его продолжительности, обеспечение высокой 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скороплодности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деревьев при достаточно сильном их росте.</a:t>
            </a:r>
          </a:p>
        </p:txBody>
      </p:sp>
      <p:pic>
        <p:nvPicPr>
          <p:cNvPr id="4098" name="Picture 2" descr="http://asprus.ru/blog/wp-content/gallery/prezentaciya-ryzhov-a-n/25.jpg?6c2e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7206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news.pulsportal.ru/wp-content/uploads/sites/3/2014/03/uf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810000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83568" y="476672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8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2. Период роста и плодоношения</a:t>
            </a: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500063" y="1124744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	Продолжается от первого плодоношения до наступления регулярных урожаев.</a:t>
            </a: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428625" y="1602804"/>
            <a:ext cx="8143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Constantia" pitchFamily="18" charset="0"/>
              </a:rPr>
              <a:t>	</a:t>
            </a:r>
            <a:r>
              <a:rPr lang="ru-RU" i="1" u="sng" dirty="0">
                <a:solidFill>
                  <a:srgbClr val="002060"/>
                </a:solidFill>
                <a:latin typeface="Constantia" pitchFamily="18" charset="0"/>
              </a:rPr>
              <a:t>Биологические особенности</a:t>
            </a:r>
            <a:r>
              <a:rPr lang="ru-RU" u="sng" dirty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Деревья в этот период сильно растут, усиливается образование обрастающих веточек и цветковых почек. С увеличением ветвления повышается число барьеров, препятствующих оттоку пластических веществ (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ассимилятов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).</a:t>
            </a: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428625" y="3170857"/>
            <a:ext cx="80724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	Повышенная тенденция роста проявляется в первой половине периода, но слабее, чем в предыдущем. Деревья образуют ограниченное число цветковых почек, цветков и плодов. </a:t>
            </a:r>
          </a:p>
        </p:txBody>
      </p:sp>
      <p:pic>
        <p:nvPicPr>
          <p:cNvPr id="3076" name="Picture 4" descr="https://libtime.ru/wp-content/uploads/2016/05/plodonosheniye-der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95523"/>
            <a:ext cx="4139952" cy="2762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500438" y="3571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134" y="260648"/>
            <a:ext cx="2763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9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Задачи агротехники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002485"/>
            <a:ext cx="5040560" cy="5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Формирование крон деревьев, стимулирования развития обрастающих веточек и значительного увеличения числа цветковых почек. </a:t>
            </a:r>
          </a:p>
          <a:p>
            <a:pPr marL="0" marR="0" lvl="0" indent="5715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Уход за урожаем, начиная со времени набухания цветковых почек и кончая уборкой. </a:t>
            </a:r>
          </a:p>
          <a:p>
            <a:pPr marL="0" marR="0" lvl="0" indent="5715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Борьба с вредителями и болезнями, обеспечение перекрестного опыления и превращение всех или значительной части цветков в плоды, создания благоприятных условий для роста и развития вегетативных и плодовых частей, а также для повышения количества и качества урожая.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51" name="Picture 3" descr="http://stoydiz.ru/wp-content/gallery/obrezka-plodovih-derevyev-osenyu/obrezka-yabl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838575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cdn.grassia.ru/muzhchina-v-zashchitnom-kostiume-opryskivaet-derevia-fungitsidami.jpg"/>
          <p:cNvPicPr>
            <a:picLocks noChangeAspect="1" noChangeArrowheads="1"/>
          </p:cNvPicPr>
          <p:nvPr/>
        </p:nvPicPr>
        <p:blipFill>
          <a:blip r:embed="rId3" cstate="print"/>
          <a:srcRect l="25839" r="6978"/>
          <a:stretch>
            <a:fillRect/>
          </a:stretch>
        </p:blipFill>
        <p:spPr bwMode="auto">
          <a:xfrm>
            <a:off x="5292080" y="3356992"/>
            <a:ext cx="3744416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999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Лекция 2. ВОЗРАСТНЫЕ ПЕРИОДЫ ПЛОДОВЫХ РАСТЕНИЙ. БИОЛОГИЧЕСКИЕ ОСОБЕННОСТИ И ЗАДАЧИ АГРОТЕХНИКИ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ПЕРИОДЫ ПЛОДОВЫХ РАСТЕНИЙ. БИОЛОГИЧЕСКИЕ ОСОБЕННОСТИ И ЗАДАЧИ АГРОТЕХНИКИ</dc:title>
  <dc:creator>Студент</dc:creator>
  <cp:lastModifiedBy>Комп</cp:lastModifiedBy>
  <cp:revision>26</cp:revision>
  <dcterms:created xsi:type="dcterms:W3CDTF">2015-09-16T08:02:48Z</dcterms:created>
  <dcterms:modified xsi:type="dcterms:W3CDTF">2016-08-04T19:50:50Z</dcterms:modified>
</cp:coreProperties>
</file>